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5" roundtripDataSignature="AMtx7mi1UROmr6hnN8LaV5SRWRDwY7tV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italic.fntdata"/><Relationship Id="rId10" Type="http://schemas.openxmlformats.org/officeDocument/2006/relationships/slide" Target="slides/slide5.xml"/><Relationship Id="rId32" Type="http://schemas.openxmlformats.org/officeDocument/2006/relationships/font" Target="fonts/CenturyGothic-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CenturyGothic-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322e0c7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d322e0c7fc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322e0c7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d322e0c7f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6" name="Google Shape;2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9" name="Google Shape;39;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 name="Google Shape;40;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1" name="Google Shape;41;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 name="Google Shape;4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57" name="Google Shape;57;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58" name="Google Shape;5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alibri"/>
                <a:ea typeface="Calibri"/>
                <a:cs typeface="Calibri"/>
                <a:sym typeface="Calibri"/>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alibri"/>
                <a:ea typeface="Calibri"/>
                <a:cs typeface="Calibri"/>
                <a:sym typeface="Calibri"/>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9pPr>
          </a:lstStyle>
          <a:p/>
        </p:txBody>
      </p:sp>
      <p:sp>
        <p:nvSpPr>
          <p:cNvPr id="64" name="Google Shape;64;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0" y="550040"/>
            <a:ext cx="8915399" cy="139642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8800"/>
              <a:buFont typeface="Calibri"/>
              <a:buNone/>
            </a:pPr>
            <a:r>
              <a:rPr lang="en-US" sz="8800">
                <a:solidFill>
                  <a:schemeClr val="lt1"/>
                </a:solidFill>
              </a:rPr>
              <a:t>E-Kart</a:t>
            </a:r>
            <a:endParaRPr sz="8800">
              <a:solidFill>
                <a:schemeClr val="lt1"/>
              </a:solidFill>
            </a:endParaRPr>
          </a:p>
        </p:txBody>
      </p:sp>
      <p:sp>
        <p:nvSpPr>
          <p:cNvPr id="85" name="Google Shape;85;p1"/>
          <p:cNvSpPr txBox="1"/>
          <p:nvPr>
            <p:ph idx="1" type="subTitle"/>
          </p:nvPr>
        </p:nvSpPr>
        <p:spPr>
          <a:xfrm>
            <a:off x="520448" y="1836740"/>
            <a:ext cx="8915399" cy="61385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None/>
            </a:pPr>
            <a:r>
              <a:rPr lang="en-US" sz="2800">
                <a:solidFill>
                  <a:schemeClr val="lt1"/>
                </a:solidFill>
              </a:rPr>
              <a:t>An e-Commerce Website</a:t>
            </a:r>
            <a:endParaRPr sz="2800">
              <a:solidFill>
                <a:schemeClr val="lt1"/>
              </a:solidFill>
            </a:endParaRPr>
          </a:p>
        </p:txBody>
      </p:sp>
      <p:sp>
        <p:nvSpPr>
          <p:cNvPr id="86" name="Google Shape;86;p1"/>
          <p:cNvSpPr txBox="1"/>
          <p:nvPr/>
        </p:nvSpPr>
        <p:spPr>
          <a:xfrm>
            <a:off x="1117856" y="4061370"/>
            <a:ext cx="525856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lt1"/>
                </a:solidFill>
                <a:latin typeface="Calibri"/>
                <a:ea typeface="Calibri"/>
                <a:cs typeface="Calibri"/>
                <a:sym typeface="Calibri"/>
              </a:rPr>
              <a:t>Submitted By – </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Ayush Singhal {181500181}</a:t>
            </a:r>
            <a:endParaRPr b="1" sz="2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Aditya Pratap Singh {181500045}</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Yashvardhan {181500833}</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1"/>
          <p:cNvSpPr txBox="1"/>
          <p:nvPr/>
        </p:nvSpPr>
        <p:spPr>
          <a:xfrm>
            <a:off x="6547104" y="4061370"/>
            <a:ext cx="4985700" cy="221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Submitted To –</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Mr. Anand Prakash Gupta</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Mrs. Ruchi Gupta</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i="1" lang="en-US" sz="2800">
                <a:solidFill>
                  <a:schemeClr val="lt1"/>
                </a:solidFill>
                <a:latin typeface="Calibri"/>
                <a:ea typeface="Calibri"/>
                <a:cs typeface="Calibri"/>
                <a:sym typeface="Calibri"/>
              </a:rPr>
              <a:t>Technical Trainer</a:t>
            </a:r>
            <a:endParaRPr i="1" sz="2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51" name="Shape 151"/>
        <p:cNvGrpSpPr/>
        <p:nvPr/>
      </p:nvGrpSpPr>
      <p:grpSpPr>
        <a:xfrm>
          <a:off x="0" y="0"/>
          <a:ext cx="0" cy="0"/>
          <a:chOff x="0" y="0"/>
          <a:chExt cx="0" cy="0"/>
        </a:xfrm>
      </p:grpSpPr>
      <p:sp>
        <p:nvSpPr>
          <p:cNvPr id="152" name="Google Shape;152;p12"/>
          <p:cNvSpPr txBox="1"/>
          <p:nvPr>
            <p:ph type="title"/>
          </p:nvPr>
        </p:nvSpPr>
        <p:spPr>
          <a:xfrm>
            <a:off x="838200" y="70927"/>
            <a:ext cx="10515600" cy="782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b="1" lang="en-US" sz="4800"/>
              <a:t>Cart</a:t>
            </a:r>
            <a:endParaRPr b="1" sz="4000"/>
          </a:p>
        </p:txBody>
      </p:sp>
      <p:pic>
        <p:nvPicPr>
          <p:cNvPr id="153" name="Google Shape;153;p12"/>
          <p:cNvPicPr preferRelativeResize="0"/>
          <p:nvPr/>
        </p:nvPicPr>
        <p:blipFill rotWithShape="1">
          <a:blip r:embed="rId3">
            <a:alphaModFix/>
          </a:blip>
          <a:srcRect b="0" l="0" r="0" t="0"/>
          <a:stretch/>
        </p:blipFill>
        <p:spPr>
          <a:xfrm>
            <a:off x="1230037" y="999744"/>
            <a:ext cx="9731925" cy="5474208"/>
          </a:xfrm>
          <a:prstGeom prst="rect">
            <a:avLst/>
          </a:prstGeom>
          <a:noFill/>
          <a:ln>
            <a:noFill/>
          </a:ln>
        </p:spPr>
      </p:pic>
      <p:pic>
        <p:nvPicPr>
          <p:cNvPr id="154" name="Google Shape;154;p12"/>
          <p:cNvPicPr preferRelativeResize="0"/>
          <p:nvPr/>
        </p:nvPicPr>
        <p:blipFill rotWithShape="1">
          <a:blip r:embed="rId4">
            <a:alphaModFix/>
          </a:blip>
          <a:srcRect b="6493" l="0" r="0" t="0"/>
          <a:stretch/>
        </p:blipFill>
        <p:spPr>
          <a:xfrm>
            <a:off x="527084" y="999744"/>
            <a:ext cx="11137829" cy="5858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58" name="Shape 158"/>
        <p:cNvGrpSpPr/>
        <p:nvPr/>
      </p:nvGrpSpPr>
      <p:grpSpPr>
        <a:xfrm>
          <a:off x="0" y="0"/>
          <a:ext cx="0" cy="0"/>
          <a:chOff x="0" y="0"/>
          <a:chExt cx="0" cy="0"/>
        </a:xfrm>
      </p:grpSpPr>
      <p:sp>
        <p:nvSpPr>
          <p:cNvPr id="159" name="Google Shape;159;p13"/>
          <p:cNvSpPr txBox="1"/>
          <p:nvPr>
            <p:ph type="title"/>
          </p:nvPr>
        </p:nvSpPr>
        <p:spPr>
          <a:xfrm>
            <a:off x="838199" y="7283"/>
            <a:ext cx="10515600" cy="78251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b="1" lang="en-US"/>
              <a:t>Order History</a:t>
            </a:r>
            <a:endParaRPr/>
          </a:p>
        </p:txBody>
      </p:sp>
      <p:pic>
        <p:nvPicPr>
          <p:cNvPr id="160" name="Google Shape;160;p13"/>
          <p:cNvPicPr preferRelativeResize="0"/>
          <p:nvPr/>
        </p:nvPicPr>
        <p:blipFill rotWithShape="1">
          <a:blip r:embed="rId3">
            <a:alphaModFix/>
          </a:blip>
          <a:srcRect b="0" l="0" r="0" t="0"/>
          <a:stretch/>
        </p:blipFill>
        <p:spPr>
          <a:xfrm>
            <a:off x="1045329" y="1008637"/>
            <a:ext cx="10101341" cy="5623239"/>
          </a:xfrm>
          <a:prstGeom prst="rect">
            <a:avLst/>
          </a:prstGeom>
          <a:noFill/>
          <a:ln>
            <a:noFill/>
          </a:ln>
        </p:spPr>
      </p:pic>
      <p:pic>
        <p:nvPicPr>
          <p:cNvPr id="161" name="Google Shape;161;p13"/>
          <p:cNvPicPr preferRelativeResize="0"/>
          <p:nvPr/>
        </p:nvPicPr>
        <p:blipFill rotWithShape="1">
          <a:blip r:embed="rId4">
            <a:alphaModFix/>
          </a:blip>
          <a:srcRect b="0" l="0" r="0" t="0"/>
          <a:stretch/>
        </p:blipFill>
        <p:spPr>
          <a:xfrm>
            <a:off x="766883" y="862743"/>
            <a:ext cx="10658234" cy="59952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65" name="Shape 165"/>
        <p:cNvGrpSpPr/>
        <p:nvPr/>
      </p:nvGrpSpPr>
      <p:grpSpPr>
        <a:xfrm>
          <a:off x="0" y="0"/>
          <a:ext cx="0" cy="0"/>
          <a:chOff x="0" y="0"/>
          <a:chExt cx="0" cy="0"/>
        </a:xfrm>
      </p:grpSpPr>
      <p:pic>
        <p:nvPicPr>
          <p:cNvPr id="166" name="Google Shape;166;p14"/>
          <p:cNvPicPr preferRelativeResize="0"/>
          <p:nvPr/>
        </p:nvPicPr>
        <p:blipFill rotWithShape="1">
          <a:blip r:embed="rId3">
            <a:alphaModFix/>
          </a:blip>
          <a:srcRect b="0" l="0" r="0" t="0"/>
          <a:stretch/>
        </p:blipFill>
        <p:spPr>
          <a:xfrm>
            <a:off x="959103" y="853440"/>
            <a:ext cx="10273793" cy="5779008"/>
          </a:xfrm>
          <a:prstGeom prst="rect">
            <a:avLst/>
          </a:prstGeom>
          <a:noFill/>
          <a:ln>
            <a:noFill/>
          </a:ln>
        </p:spPr>
      </p:pic>
      <p:sp>
        <p:nvSpPr>
          <p:cNvPr id="167" name="Google Shape;167;p14"/>
          <p:cNvSpPr txBox="1"/>
          <p:nvPr>
            <p:ph type="title"/>
          </p:nvPr>
        </p:nvSpPr>
        <p:spPr>
          <a:xfrm>
            <a:off x="838198" y="0"/>
            <a:ext cx="10515600" cy="8107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b="1" lang="en-US"/>
              <a:t>Order History </a:t>
            </a:r>
            <a:r>
              <a:rPr b="1" lang="en-US" sz="4400"/>
              <a:t>(</a:t>
            </a:r>
            <a:r>
              <a:rPr b="1" lang="en-US"/>
              <a:t>After Clicking View Button</a:t>
            </a:r>
            <a:r>
              <a:rPr b="1" lang="en-US" sz="4400"/>
              <a:t>)</a:t>
            </a:r>
            <a:endParaRPr b="1"/>
          </a:p>
        </p:txBody>
      </p:sp>
      <p:pic>
        <p:nvPicPr>
          <p:cNvPr id="168" name="Google Shape;168;p14"/>
          <p:cNvPicPr preferRelativeResize="0"/>
          <p:nvPr/>
        </p:nvPicPr>
        <p:blipFill rotWithShape="1">
          <a:blip r:embed="rId4">
            <a:alphaModFix/>
          </a:blip>
          <a:srcRect b="0" l="0" r="0" t="0"/>
          <a:stretch/>
        </p:blipFill>
        <p:spPr>
          <a:xfrm>
            <a:off x="758612" y="853440"/>
            <a:ext cx="10674773" cy="6004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72" name="Shape 172"/>
        <p:cNvGrpSpPr/>
        <p:nvPr/>
      </p:nvGrpSpPr>
      <p:grpSpPr>
        <a:xfrm>
          <a:off x="0" y="0"/>
          <a:ext cx="0" cy="0"/>
          <a:chOff x="0" y="0"/>
          <a:chExt cx="0" cy="0"/>
        </a:xfrm>
      </p:grpSpPr>
      <p:sp>
        <p:nvSpPr>
          <p:cNvPr id="173" name="Google Shape;173;gd322e0c7fc_0_12"/>
          <p:cNvSpPr txBox="1"/>
          <p:nvPr>
            <p:ph idx="1" type="body"/>
          </p:nvPr>
        </p:nvSpPr>
        <p:spPr>
          <a:xfrm>
            <a:off x="599400" y="1467150"/>
            <a:ext cx="10993200" cy="392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EFEFE"/>
              </a:buClr>
              <a:buSzPts val="2600"/>
              <a:buNone/>
            </a:pPr>
            <a:r>
              <a:rPr lang="en-US" sz="3600">
                <a:solidFill>
                  <a:srgbClr val="FEFEFE"/>
                </a:solidFill>
              </a:rPr>
              <a:t>Admin Dashboard contains</a:t>
            </a:r>
            <a:r>
              <a:rPr lang="en-US" sz="3600">
                <a:solidFill>
                  <a:srgbClr val="FEFEFE"/>
                </a:solidFill>
              </a:rPr>
              <a:t> :</a:t>
            </a:r>
            <a:endParaRPr sz="3600"/>
          </a:p>
          <a:p>
            <a:pPr indent="-292100" lvl="0" marL="685800" rtl="0" algn="l">
              <a:lnSpc>
                <a:spcPct val="90000"/>
              </a:lnSpc>
              <a:spcBef>
                <a:spcPts val="1000"/>
              </a:spcBef>
              <a:spcAft>
                <a:spcPts val="0"/>
              </a:spcAft>
              <a:buClr>
                <a:srgbClr val="FEFEFE"/>
              </a:buClr>
              <a:buSzPts val="3600"/>
              <a:buChar char="•"/>
            </a:pPr>
            <a:r>
              <a:rPr b="1" lang="en-US" sz="3600">
                <a:solidFill>
                  <a:srgbClr val="FEFEFE"/>
                </a:solidFill>
              </a:rPr>
              <a:t>Adding a New Product</a:t>
            </a:r>
            <a:endParaRPr b="1" sz="3600">
              <a:solidFill>
                <a:srgbClr val="FEFEFE"/>
              </a:solidFill>
            </a:endParaRPr>
          </a:p>
          <a:p>
            <a:pPr indent="-292100" lvl="0" marL="685800" rtl="0" algn="l">
              <a:lnSpc>
                <a:spcPct val="90000"/>
              </a:lnSpc>
              <a:spcBef>
                <a:spcPts val="1000"/>
              </a:spcBef>
              <a:spcAft>
                <a:spcPts val="0"/>
              </a:spcAft>
              <a:buClr>
                <a:srgbClr val="FEFEFE"/>
              </a:buClr>
              <a:buSzPts val="3600"/>
              <a:buChar char="•"/>
            </a:pPr>
            <a:r>
              <a:rPr b="1" lang="en-US" sz="3600">
                <a:solidFill>
                  <a:srgbClr val="FEFEFE"/>
                </a:solidFill>
              </a:rPr>
              <a:t>Creating / Editing Categories</a:t>
            </a:r>
            <a:endParaRPr b="1" sz="3600">
              <a:solidFill>
                <a:srgbClr val="FEFEFE"/>
              </a:solidFill>
            </a:endParaRPr>
          </a:p>
          <a:p>
            <a:pPr indent="-292100" lvl="0" marL="685800" rtl="0" algn="l">
              <a:lnSpc>
                <a:spcPct val="90000"/>
              </a:lnSpc>
              <a:spcBef>
                <a:spcPts val="1000"/>
              </a:spcBef>
              <a:spcAft>
                <a:spcPts val="0"/>
              </a:spcAft>
              <a:buClr>
                <a:srgbClr val="FEFEFE"/>
              </a:buClr>
              <a:buSzPts val="3600"/>
              <a:buChar char="•"/>
            </a:pPr>
            <a:r>
              <a:rPr b="1" lang="en-US" sz="3600">
                <a:solidFill>
                  <a:srgbClr val="FEFEFE"/>
                </a:solidFill>
              </a:rPr>
              <a:t>Updating a Product</a:t>
            </a:r>
            <a:endParaRPr sz="3600"/>
          </a:p>
          <a:p>
            <a:pPr indent="-292100" lvl="0" marL="685800" rtl="0" algn="l">
              <a:lnSpc>
                <a:spcPct val="90000"/>
              </a:lnSpc>
              <a:spcBef>
                <a:spcPts val="1000"/>
              </a:spcBef>
              <a:spcAft>
                <a:spcPts val="0"/>
              </a:spcAft>
              <a:buClr>
                <a:srgbClr val="FEFEFE"/>
              </a:buClr>
              <a:buSzPts val="3600"/>
              <a:buChar char="•"/>
            </a:pPr>
            <a:r>
              <a:rPr b="1" lang="en-US" sz="3600">
                <a:solidFill>
                  <a:srgbClr val="FEFEFE"/>
                </a:solidFill>
              </a:rPr>
              <a:t>Deleting a Product</a:t>
            </a:r>
            <a:endParaRPr b="1" sz="3600">
              <a:solidFill>
                <a:srgbClr val="FEFEFE"/>
              </a:solidFill>
            </a:endParaRPr>
          </a:p>
          <a:p>
            <a:pPr indent="-292100" lvl="0" marL="685800" rtl="0" algn="l">
              <a:lnSpc>
                <a:spcPct val="90000"/>
              </a:lnSpc>
              <a:spcBef>
                <a:spcPts val="1000"/>
              </a:spcBef>
              <a:spcAft>
                <a:spcPts val="0"/>
              </a:spcAft>
              <a:buClr>
                <a:srgbClr val="FEFEFE"/>
              </a:buClr>
              <a:buSzPts val="3600"/>
              <a:buChar char="•"/>
            </a:pPr>
            <a:r>
              <a:rPr b="1" lang="en-US" sz="3600">
                <a:solidFill>
                  <a:srgbClr val="FEFEFE"/>
                </a:solidFill>
              </a:rPr>
              <a:t>Deleting Multiple Products</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77" name="Shape 177"/>
        <p:cNvGrpSpPr/>
        <p:nvPr/>
      </p:nvGrpSpPr>
      <p:grpSpPr>
        <a:xfrm>
          <a:off x="0" y="0"/>
          <a:ext cx="0" cy="0"/>
          <a:chOff x="0" y="0"/>
          <a:chExt cx="0" cy="0"/>
        </a:xfrm>
      </p:grpSpPr>
      <p:sp>
        <p:nvSpPr>
          <p:cNvPr id="178" name="Google Shape;178;gd322e0c7fc_0_4"/>
          <p:cNvSpPr txBox="1"/>
          <p:nvPr/>
        </p:nvSpPr>
        <p:spPr>
          <a:xfrm>
            <a:off x="918100" y="107700"/>
            <a:ext cx="10515600" cy="868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alibri"/>
              <a:buNone/>
            </a:pPr>
            <a:r>
              <a:rPr b="1" lang="en-US" sz="4800">
                <a:solidFill>
                  <a:schemeClr val="lt1"/>
                </a:solidFill>
                <a:latin typeface="Calibri"/>
                <a:ea typeface="Calibri"/>
                <a:cs typeface="Calibri"/>
                <a:sym typeface="Calibri"/>
              </a:rPr>
              <a:t>Admin Dashboard</a:t>
            </a:r>
            <a:endParaRPr b="1" sz="4800">
              <a:solidFill>
                <a:schemeClr val="lt1"/>
              </a:solidFill>
              <a:latin typeface="Calibri"/>
              <a:ea typeface="Calibri"/>
              <a:cs typeface="Calibri"/>
              <a:sym typeface="Calibri"/>
            </a:endParaRPr>
          </a:p>
        </p:txBody>
      </p:sp>
      <p:cxnSp>
        <p:nvCxnSpPr>
          <p:cNvPr id="179" name="Google Shape;179;gd322e0c7fc_0_4"/>
          <p:cNvCxnSpPr/>
          <p:nvPr/>
        </p:nvCxnSpPr>
        <p:spPr>
          <a:xfrm>
            <a:off x="8314944" y="2759394"/>
            <a:ext cx="0" cy="2080800"/>
          </a:xfrm>
          <a:prstGeom prst="straightConnector1">
            <a:avLst/>
          </a:prstGeom>
          <a:noFill/>
          <a:ln cap="flat" cmpd="sng" w="57150">
            <a:solidFill>
              <a:schemeClr val="accent1"/>
            </a:solidFill>
            <a:prstDash val="solid"/>
            <a:miter lim="800000"/>
            <a:headEnd len="sm" w="sm" type="none"/>
            <a:tailEnd len="sm" w="sm" type="none"/>
          </a:ln>
        </p:spPr>
      </p:cxnSp>
      <p:sp>
        <p:nvSpPr>
          <p:cNvPr id="180" name="Google Shape;180;gd322e0c7fc_0_4"/>
          <p:cNvSpPr/>
          <p:nvPr/>
        </p:nvSpPr>
        <p:spPr>
          <a:xfrm>
            <a:off x="7790688" y="1938528"/>
            <a:ext cx="280500" cy="1682400"/>
          </a:xfrm>
          <a:prstGeom prst="rightBrace">
            <a:avLst>
              <a:gd fmla="val 8333" name="adj1"/>
              <a:gd fmla="val 50000" name="adj2"/>
            </a:avLst>
          </a:prstGeom>
          <a:noFill/>
          <a:ln cap="flat" cmpd="sng" w="571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1" name="Google Shape;181;gd322e0c7fc_0_4"/>
          <p:cNvCxnSpPr/>
          <p:nvPr/>
        </p:nvCxnSpPr>
        <p:spPr>
          <a:xfrm rot="10800000">
            <a:off x="7693044" y="4803648"/>
            <a:ext cx="621900" cy="0"/>
          </a:xfrm>
          <a:prstGeom prst="straightConnector1">
            <a:avLst/>
          </a:prstGeom>
          <a:noFill/>
          <a:ln cap="flat" cmpd="sng" w="57150">
            <a:solidFill>
              <a:schemeClr val="accent1"/>
            </a:solidFill>
            <a:prstDash val="solid"/>
            <a:miter lim="800000"/>
            <a:headEnd len="sm" w="sm" type="none"/>
            <a:tailEnd len="med" w="med" type="triangle"/>
          </a:ln>
        </p:spPr>
      </p:cxnSp>
      <p:pic>
        <p:nvPicPr>
          <p:cNvPr id="182" name="Google Shape;182;gd322e0c7fc_0_4"/>
          <p:cNvPicPr preferRelativeResize="0"/>
          <p:nvPr/>
        </p:nvPicPr>
        <p:blipFill rotWithShape="1">
          <a:blip r:embed="rId3">
            <a:alphaModFix/>
          </a:blip>
          <a:srcRect b="6120" l="0" r="0" t="0"/>
          <a:stretch/>
        </p:blipFill>
        <p:spPr>
          <a:xfrm>
            <a:off x="711288" y="1086575"/>
            <a:ext cx="10929226" cy="5771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86" name="Shape 186"/>
        <p:cNvGrpSpPr/>
        <p:nvPr/>
      </p:nvGrpSpPr>
      <p:grpSpPr>
        <a:xfrm>
          <a:off x="0" y="0"/>
          <a:ext cx="0" cy="0"/>
          <a:chOff x="0" y="0"/>
          <a:chExt cx="0" cy="0"/>
        </a:xfrm>
      </p:grpSpPr>
      <p:sp>
        <p:nvSpPr>
          <p:cNvPr id="187" name="Google Shape;187;p17"/>
          <p:cNvSpPr txBox="1"/>
          <p:nvPr>
            <p:ph type="title"/>
          </p:nvPr>
        </p:nvSpPr>
        <p:spPr>
          <a:xfrm>
            <a:off x="838198" y="0"/>
            <a:ext cx="10515600" cy="8107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b="1" lang="en-US" sz="4800"/>
              <a:t>Product Creation</a:t>
            </a:r>
            <a:endParaRPr b="1" sz="4800"/>
          </a:p>
        </p:txBody>
      </p:sp>
      <p:pic>
        <p:nvPicPr>
          <p:cNvPr id="188" name="Google Shape;188;p17"/>
          <p:cNvPicPr preferRelativeResize="0"/>
          <p:nvPr/>
        </p:nvPicPr>
        <p:blipFill rotWithShape="1">
          <a:blip r:embed="rId3">
            <a:alphaModFix/>
          </a:blip>
          <a:srcRect b="5923" l="0" r="0" t="0"/>
          <a:stretch/>
        </p:blipFill>
        <p:spPr>
          <a:xfrm>
            <a:off x="653799" y="1098167"/>
            <a:ext cx="10884398" cy="57598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p18"/>
          <p:cNvSpPr txBox="1"/>
          <p:nvPr/>
        </p:nvSpPr>
        <p:spPr>
          <a:xfrm>
            <a:off x="838200" y="0"/>
            <a:ext cx="10515600" cy="831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alibri"/>
              <a:buNone/>
            </a:pPr>
            <a:r>
              <a:rPr b="1" lang="en-US" sz="4800">
                <a:solidFill>
                  <a:schemeClr val="lt1"/>
                </a:solidFill>
                <a:latin typeface="Calibri"/>
                <a:ea typeface="Calibri"/>
                <a:cs typeface="Calibri"/>
                <a:sym typeface="Calibri"/>
              </a:rPr>
              <a:t>Create or Edit Categories</a:t>
            </a:r>
            <a:endParaRPr b="1" sz="4800">
              <a:solidFill>
                <a:schemeClr val="lt1"/>
              </a:solidFill>
              <a:latin typeface="Calibri"/>
              <a:ea typeface="Calibri"/>
              <a:cs typeface="Calibri"/>
              <a:sym typeface="Calibri"/>
            </a:endParaRPr>
          </a:p>
        </p:txBody>
      </p:sp>
      <p:pic>
        <p:nvPicPr>
          <p:cNvPr id="194" name="Google Shape;194;p18"/>
          <p:cNvPicPr preferRelativeResize="0"/>
          <p:nvPr/>
        </p:nvPicPr>
        <p:blipFill rotWithShape="1">
          <a:blip r:embed="rId3">
            <a:alphaModFix/>
          </a:blip>
          <a:srcRect b="5923" l="0" r="0" t="0"/>
          <a:stretch/>
        </p:blipFill>
        <p:spPr>
          <a:xfrm>
            <a:off x="552250" y="990700"/>
            <a:ext cx="11087501" cy="586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98" name="Shape 198"/>
        <p:cNvGrpSpPr/>
        <p:nvPr/>
      </p:nvGrpSpPr>
      <p:grpSpPr>
        <a:xfrm>
          <a:off x="0" y="0"/>
          <a:ext cx="0" cy="0"/>
          <a:chOff x="0" y="0"/>
          <a:chExt cx="0" cy="0"/>
        </a:xfrm>
      </p:grpSpPr>
      <p:sp>
        <p:nvSpPr>
          <p:cNvPr id="199" name="Google Shape;199;p19"/>
          <p:cNvSpPr txBox="1"/>
          <p:nvPr/>
        </p:nvSpPr>
        <p:spPr>
          <a:xfrm>
            <a:off x="838198" y="-1"/>
            <a:ext cx="10515600" cy="631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alibri"/>
              <a:buNone/>
            </a:pPr>
            <a:r>
              <a:rPr b="1" lang="en-US" sz="4800">
                <a:solidFill>
                  <a:schemeClr val="lt1"/>
                </a:solidFill>
                <a:latin typeface="Calibri"/>
                <a:ea typeface="Calibri"/>
                <a:cs typeface="Calibri"/>
                <a:sym typeface="Calibri"/>
              </a:rPr>
              <a:t>Update Product</a:t>
            </a:r>
            <a:endParaRPr b="1" sz="4800">
              <a:solidFill>
                <a:schemeClr val="lt1"/>
              </a:solidFill>
              <a:latin typeface="Calibri"/>
              <a:ea typeface="Calibri"/>
              <a:cs typeface="Calibri"/>
              <a:sym typeface="Calibri"/>
            </a:endParaRPr>
          </a:p>
        </p:txBody>
      </p:sp>
      <p:pic>
        <p:nvPicPr>
          <p:cNvPr id="200" name="Google Shape;200;p19"/>
          <p:cNvPicPr preferRelativeResize="0"/>
          <p:nvPr/>
        </p:nvPicPr>
        <p:blipFill rotWithShape="1">
          <a:blip r:embed="rId3">
            <a:alphaModFix/>
          </a:blip>
          <a:srcRect b="5923" l="0" r="0" t="0"/>
          <a:stretch/>
        </p:blipFill>
        <p:spPr>
          <a:xfrm>
            <a:off x="510249" y="946251"/>
            <a:ext cx="11171501" cy="591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04" name="Shape 204"/>
        <p:cNvGrpSpPr/>
        <p:nvPr/>
      </p:nvGrpSpPr>
      <p:grpSpPr>
        <a:xfrm>
          <a:off x="0" y="0"/>
          <a:ext cx="0" cy="0"/>
          <a:chOff x="0" y="0"/>
          <a:chExt cx="0" cy="0"/>
        </a:xfrm>
      </p:grpSpPr>
      <p:sp>
        <p:nvSpPr>
          <p:cNvPr id="205" name="Google Shape;205;p20"/>
          <p:cNvSpPr txBox="1"/>
          <p:nvPr/>
        </p:nvSpPr>
        <p:spPr>
          <a:xfrm>
            <a:off x="838198" y="95874"/>
            <a:ext cx="10515600" cy="631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alibri"/>
              <a:buNone/>
            </a:pPr>
            <a:r>
              <a:rPr b="1" lang="en-US" sz="4800">
                <a:solidFill>
                  <a:schemeClr val="lt1"/>
                </a:solidFill>
                <a:latin typeface="Calibri"/>
                <a:ea typeface="Calibri"/>
                <a:cs typeface="Calibri"/>
                <a:sym typeface="Calibri"/>
              </a:rPr>
              <a:t>Delete a Product</a:t>
            </a:r>
            <a:endParaRPr b="1" sz="4800">
              <a:solidFill>
                <a:schemeClr val="lt1"/>
              </a:solidFill>
              <a:latin typeface="Calibri"/>
              <a:ea typeface="Calibri"/>
              <a:cs typeface="Calibri"/>
              <a:sym typeface="Calibri"/>
            </a:endParaRPr>
          </a:p>
        </p:txBody>
      </p:sp>
      <p:pic>
        <p:nvPicPr>
          <p:cNvPr id="206" name="Google Shape;206;p20"/>
          <p:cNvPicPr preferRelativeResize="0"/>
          <p:nvPr/>
        </p:nvPicPr>
        <p:blipFill rotWithShape="1">
          <a:blip r:embed="rId3">
            <a:alphaModFix/>
          </a:blip>
          <a:srcRect b="4591" l="0" r="0" t="0"/>
          <a:stretch/>
        </p:blipFill>
        <p:spPr>
          <a:xfrm>
            <a:off x="525337" y="962226"/>
            <a:ext cx="11141323" cy="5895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10" name="Shape 210"/>
        <p:cNvGrpSpPr/>
        <p:nvPr/>
      </p:nvGrpSpPr>
      <p:grpSpPr>
        <a:xfrm>
          <a:off x="0" y="0"/>
          <a:ext cx="0" cy="0"/>
          <a:chOff x="0" y="0"/>
          <a:chExt cx="0" cy="0"/>
        </a:xfrm>
      </p:grpSpPr>
      <p:sp>
        <p:nvSpPr>
          <p:cNvPr id="211" name="Google Shape;211;p22"/>
          <p:cNvSpPr txBox="1"/>
          <p:nvPr/>
        </p:nvSpPr>
        <p:spPr>
          <a:xfrm>
            <a:off x="838200" y="0"/>
            <a:ext cx="10515600" cy="81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alibri"/>
              <a:buNone/>
            </a:pPr>
            <a:r>
              <a:rPr b="1" lang="en-US" sz="4800">
                <a:solidFill>
                  <a:schemeClr val="lt1"/>
                </a:solidFill>
                <a:latin typeface="Calibri"/>
                <a:ea typeface="Calibri"/>
                <a:cs typeface="Calibri"/>
                <a:sym typeface="Calibri"/>
              </a:rPr>
              <a:t>Logging In</a:t>
            </a:r>
            <a:endParaRPr b="1" sz="4800">
              <a:solidFill>
                <a:schemeClr val="lt1"/>
              </a:solidFill>
              <a:latin typeface="Calibri"/>
              <a:ea typeface="Calibri"/>
              <a:cs typeface="Calibri"/>
              <a:sym typeface="Calibri"/>
            </a:endParaRPr>
          </a:p>
        </p:txBody>
      </p:sp>
      <p:pic>
        <p:nvPicPr>
          <p:cNvPr id="212" name="Google Shape;212;p22"/>
          <p:cNvPicPr preferRelativeResize="0"/>
          <p:nvPr/>
        </p:nvPicPr>
        <p:blipFill rotWithShape="1">
          <a:blip r:embed="rId3">
            <a:alphaModFix/>
          </a:blip>
          <a:srcRect b="38288" l="0" r="0" t="3999"/>
          <a:stretch/>
        </p:blipFill>
        <p:spPr>
          <a:xfrm>
            <a:off x="587750" y="1044202"/>
            <a:ext cx="11016499" cy="3576323"/>
          </a:xfrm>
          <a:prstGeom prst="rect">
            <a:avLst/>
          </a:prstGeom>
          <a:noFill/>
          <a:ln>
            <a:noFill/>
          </a:ln>
        </p:spPr>
      </p:pic>
      <p:pic>
        <p:nvPicPr>
          <p:cNvPr id="213" name="Google Shape;213;p22"/>
          <p:cNvPicPr preferRelativeResize="0"/>
          <p:nvPr/>
        </p:nvPicPr>
        <p:blipFill rotWithShape="1">
          <a:blip r:embed="rId4">
            <a:alphaModFix/>
          </a:blip>
          <a:srcRect b="39721" l="0" r="0" t="23614"/>
          <a:stretch/>
        </p:blipFill>
        <p:spPr>
          <a:xfrm>
            <a:off x="587738" y="4585975"/>
            <a:ext cx="11016523" cy="2272026"/>
          </a:xfrm>
          <a:prstGeom prst="rect">
            <a:avLst/>
          </a:prstGeom>
          <a:noFill/>
          <a:ln>
            <a:noFill/>
          </a:ln>
        </p:spPr>
      </p:pic>
      <p:cxnSp>
        <p:nvCxnSpPr>
          <p:cNvPr id="214" name="Google Shape;214;p22"/>
          <p:cNvCxnSpPr/>
          <p:nvPr/>
        </p:nvCxnSpPr>
        <p:spPr>
          <a:xfrm flipH="1">
            <a:off x="8425675" y="3307650"/>
            <a:ext cx="900" cy="2256000"/>
          </a:xfrm>
          <a:prstGeom prst="straightConnector1">
            <a:avLst/>
          </a:prstGeom>
          <a:noFill/>
          <a:ln cap="flat" cmpd="sng" w="57150">
            <a:solidFill>
              <a:schemeClr val="accent1"/>
            </a:solidFill>
            <a:prstDash val="solid"/>
            <a:miter lim="800000"/>
            <a:headEnd len="sm" w="sm" type="none"/>
            <a:tailEnd len="sm" w="sm" type="none"/>
          </a:ln>
        </p:spPr>
      </p:cxnSp>
      <p:cxnSp>
        <p:nvCxnSpPr>
          <p:cNvPr id="215" name="Google Shape;215;p22"/>
          <p:cNvCxnSpPr/>
          <p:nvPr/>
        </p:nvCxnSpPr>
        <p:spPr>
          <a:xfrm flipH="1">
            <a:off x="7893775" y="5563709"/>
            <a:ext cx="531900" cy="12900"/>
          </a:xfrm>
          <a:prstGeom prst="straightConnector1">
            <a:avLst/>
          </a:prstGeom>
          <a:noFill/>
          <a:ln cap="flat" cmpd="sng" w="57150">
            <a:solidFill>
              <a:schemeClr val="accent1"/>
            </a:solidFill>
            <a:prstDash val="solid"/>
            <a:miter lim="800000"/>
            <a:headEnd len="sm" w="sm" type="none"/>
            <a:tailEnd len="med" w="med" type="triangle"/>
          </a:ln>
        </p:spPr>
      </p:cxnSp>
      <p:sp>
        <p:nvSpPr>
          <p:cNvPr id="216" name="Google Shape;216;p22"/>
          <p:cNvSpPr txBox="1"/>
          <p:nvPr/>
        </p:nvSpPr>
        <p:spPr>
          <a:xfrm>
            <a:off x="8755576" y="3071688"/>
            <a:ext cx="2349900" cy="27279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After Filling out the Credentials</a:t>
            </a:r>
            <a:endParaRPr b="1" sz="4400">
              <a:solidFill>
                <a:schemeClr val="dk1"/>
              </a:solidFill>
              <a:latin typeface="Calibri"/>
              <a:ea typeface="Calibri"/>
              <a:cs typeface="Calibri"/>
              <a:sym typeface="Calibri"/>
            </a:endParaRPr>
          </a:p>
        </p:txBody>
      </p:sp>
      <p:cxnSp>
        <p:nvCxnSpPr>
          <p:cNvPr id="217" name="Google Shape;217;p22"/>
          <p:cNvCxnSpPr/>
          <p:nvPr/>
        </p:nvCxnSpPr>
        <p:spPr>
          <a:xfrm>
            <a:off x="7925600" y="3339625"/>
            <a:ext cx="511500" cy="0"/>
          </a:xfrm>
          <a:prstGeom prst="straightConnector1">
            <a:avLst/>
          </a:prstGeom>
          <a:noFill/>
          <a:ln cap="flat" cmpd="sng" w="57150">
            <a:solidFill>
              <a:schemeClr val="accent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91" name="Shape 91"/>
        <p:cNvGrpSpPr/>
        <p:nvPr/>
      </p:nvGrpSpPr>
      <p:grpSpPr>
        <a:xfrm>
          <a:off x="0" y="0"/>
          <a:ext cx="0" cy="0"/>
          <a:chOff x="0" y="0"/>
          <a:chExt cx="0" cy="0"/>
        </a:xfrm>
      </p:grpSpPr>
      <p:sp>
        <p:nvSpPr>
          <p:cNvPr id="92" name="Google Shape;92;p2"/>
          <p:cNvSpPr txBox="1"/>
          <p:nvPr>
            <p:ph type="ctrTitle"/>
          </p:nvPr>
        </p:nvSpPr>
        <p:spPr>
          <a:xfrm>
            <a:off x="198795" y="420273"/>
            <a:ext cx="11794409" cy="76235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EFEFE"/>
              </a:buClr>
              <a:buSzPts val="4800"/>
              <a:buFont typeface="Arial"/>
              <a:buNone/>
            </a:pPr>
            <a:r>
              <a:rPr b="1" lang="en-US" sz="4800">
                <a:solidFill>
                  <a:srgbClr val="FEFEFE"/>
                </a:solidFill>
                <a:latin typeface="Arial"/>
                <a:ea typeface="Arial"/>
                <a:cs typeface="Arial"/>
                <a:sym typeface="Arial"/>
              </a:rPr>
              <a:t>WHY DO </a:t>
            </a:r>
            <a:r>
              <a:rPr b="1" lang="en-US" sz="4800">
                <a:latin typeface="Arial"/>
                <a:ea typeface="Arial"/>
                <a:cs typeface="Arial"/>
                <a:sym typeface="Arial"/>
              </a:rPr>
              <a:t>WE NEED THIS PROJECT</a:t>
            </a:r>
            <a:endParaRPr b="1" sz="4800">
              <a:solidFill>
                <a:srgbClr val="FEFEFE"/>
              </a:solidFill>
              <a:latin typeface="Arial"/>
              <a:ea typeface="Arial"/>
              <a:cs typeface="Arial"/>
              <a:sym typeface="Arial"/>
            </a:endParaRPr>
          </a:p>
        </p:txBody>
      </p:sp>
      <p:sp>
        <p:nvSpPr>
          <p:cNvPr id="93" name="Google Shape;93;p2"/>
          <p:cNvSpPr txBox="1"/>
          <p:nvPr>
            <p:ph idx="1" type="subTitle"/>
          </p:nvPr>
        </p:nvSpPr>
        <p:spPr>
          <a:xfrm>
            <a:off x="493276" y="1617825"/>
            <a:ext cx="11205447" cy="4595854"/>
          </a:xfrm>
          <a:prstGeom prst="rect">
            <a:avLst/>
          </a:prstGeom>
          <a:noFill/>
          <a:ln>
            <a:noFill/>
          </a:ln>
        </p:spPr>
        <p:txBody>
          <a:bodyPr anchorCtr="0" anchor="t" bIns="45700" lIns="91425" spcFirstLastPara="1" rIns="91425" wrap="square" tIns="45700">
            <a:normAutofit lnSpcReduction="20000"/>
          </a:bodyPr>
          <a:lstStyle/>
          <a:p>
            <a:pPr indent="0" lvl="0" marL="0" rtl="0" algn="just">
              <a:lnSpc>
                <a:spcPct val="115000"/>
              </a:lnSpc>
              <a:spcBef>
                <a:spcPts val="0"/>
              </a:spcBef>
              <a:spcAft>
                <a:spcPts val="0"/>
              </a:spcAft>
              <a:buClr>
                <a:srgbClr val="FEFEFE"/>
              </a:buClr>
              <a:buSzPts val="3000"/>
              <a:buNone/>
            </a:pPr>
            <a:r>
              <a:rPr lang="en-US" sz="2800">
                <a:solidFill>
                  <a:srgbClr val="FEFEFE"/>
                </a:solidFill>
                <a:latin typeface="Century Gothic"/>
                <a:ea typeface="Century Gothic"/>
                <a:cs typeface="Century Gothic"/>
                <a:sym typeface="Century Gothic"/>
              </a:rPr>
              <a:t>The idea of this project arose on our mind when due to Covid19, last year was very tormenting for humans and was a period of great depression in terms of both economy and development, as we all know the development of a country is measured by its economy and because of the pandemic the main booster or we can say the most popular way of shopping has become online shopping but as we know it can be sometimes difficult to use for children and older age groups and they have to rely on others to do that for them. Our goal is to create a simple website which can </a:t>
            </a:r>
            <a:r>
              <a:rPr lang="en-US" sz="2800">
                <a:solidFill>
                  <a:srgbClr val="FEFEFE"/>
                </a:solidFill>
                <a:latin typeface="Century Gothic"/>
                <a:ea typeface="Century Gothic"/>
                <a:cs typeface="Century Gothic"/>
                <a:sym typeface="Century Gothic"/>
              </a:rPr>
              <a:t>easily</a:t>
            </a:r>
            <a:r>
              <a:rPr lang="en-US" sz="2800">
                <a:solidFill>
                  <a:srgbClr val="FEFEFE"/>
                </a:solidFill>
                <a:latin typeface="Century Gothic"/>
                <a:ea typeface="Century Gothic"/>
                <a:cs typeface="Century Gothic"/>
                <a:sym typeface="Century Gothic"/>
              </a:rPr>
              <a:t> used by anyone from various age groups.</a:t>
            </a:r>
            <a:endParaRPr sz="2800">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21" name="Shape 221"/>
        <p:cNvGrpSpPr/>
        <p:nvPr/>
      </p:nvGrpSpPr>
      <p:grpSpPr>
        <a:xfrm>
          <a:off x="0" y="0"/>
          <a:ext cx="0" cy="0"/>
          <a:chOff x="0" y="0"/>
          <a:chExt cx="0" cy="0"/>
        </a:xfrm>
      </p:grpSpPr>
      <p:pic>
        <p:nvPicPr>
          <p:cNvPr id="222" name="Google Shape;222;p23"/>
          <p:cNvPicPr preferRelativeResize="0"/>
          <p:nvPr/>
        </p:nvPicPr>
        <p:blipFill rotWithShape="1">
          <a:blip r:embed="rId3">
            <a:alphaModFix/>
          </a:blip>
          <a:srcRect b="33303" l="0" r="0" t="5470"/>
          <a:stretch/>
        </p:blipFill>
        <p:spPr>
          <a:xfrm>
            <a:off x="1836413" y="3923424"/>
            <a:ext cx="8519150" cy="2932176"/>
          </a:xfrm>
          <a:prstGeom prst="rect">
            <a:avLst/>
          </a:prstGeom>
          <a:noFill/>
          <a:ln>
            <a:noFill/>
          </a:ln>
        </p:spPr>
      </p:pic>
      <p:sp>
        <p:nvSpPr>
          <p:cNvPr id="223" name="Google Shape;223;p23"/>
          <p:cNvSpPr txBox="1"/>
          <p:nvPr>
            <p:ph type="title"/>
          </p:nvPr>
        </p:nvSpPr>
        <p:spPr>
          <a:xfrm>
            <a:off x="838198" y="0"/>
            <a:ext cx="10515600" cy="8107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Calibri"/>
              <a:buNone/>
            </a:pPr>
            <a:r>
              <a:rPr b="1" lang="en-US" sz="4800"/>
              <a:t>Register Page</a:t>
            </a:r>
            <a:endParaRPr b="1" sz="4800"/>
          </a:p>
        </p:txBody>
      </p:sp>
      <p:sp>
        <p:nvSpPr>
          <p:cNvPr id="224" name="Google Shape;224;p23"/>
          <p:cNvSpPr/>
          <p:nvPr/>
        </p:nvSpPr>
        <p:spPr>
          <a:xfrm>
            <a:off x="7778496" y="2048256"/>
            <a:ext cx="231648" cy="1572768"/>
          </a:xfrm>
          <a:prstGeom prst="rightBrace">
            <a:avLst>
              <a:gd fmla="val 8333" name="adj1"/>
              <a:gd fmla="val 50000" name="adj2"/>
            </a:avLst>
          </a:prstGeom>
          <a:noFill/>
          <a:ln cap="flat" cmpd="sng" w="571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5" name="Google Shape;225;p23"/>
          <p:cNvPicPr preferRelativeResize="0"/>
          <p:nvPr/>
        </p:nvPicPr>
        <p:blipFill rotWithShape="1">
          <a:blip r:embed="rId4">
            <a:alphaModFix/>
          </a:blip>
          <a:srcRect b="30405" l="0" r="0" t="4640"/>
          <a:stretch/>
        </p:blipFill>
        <p:spPr>
          <a:xfrm>
            <a:off x="1836420" y="810775"/>
            <a:ext cx="8519155" cy="3112660"/>
          </a:xfrm>
          <a:prstGeom prst="rect">
            <a:avLst/>
          </a:prstGeom>
          <a:noFill/>
          <a:ln>
            <a:noFill/>
          </a:ln>
        </p:spPr>
      </p:pic>
      <p:cxnSp>
        <p:nvCxnSpPr>
          <p:cNvPr id="226" name="Google Shape;226;p23"/>
          <p:cNvCxnSpPr/>
          <p:nvPr/>
        </p:nvCxnSpPr>
        <p:spPr>
          <a:xfrm>
            <a:off x="8010145" y="2689882"/>
            <a:ext cx="0" cy="3039000"/>
          </a:xfrm>
          <a:prstGeom prst="straightConnector1">
            <a:avLst/>
          </a:prstGeom>
          <a:noFill/>
          <a:ln cap="flat" cmpd="sng" w="57150">
            <a:solidFill>
              <a:schemeClr val="accent1"/>
            </a:solidFill>
            <a:prstDash val="solid"/>
            <a:miter lim="800000"/>
            <a:headEnd len="sm" w="sm" type="none"/>
            <a:tailEnd len="sm" w="sm" type="none"/>
          </a:ln>
        </p:spPr>
      </p:cxnSp>
      <p:cxnSp>
        <p:nvCxnSpPr>
          <p:cNvPr id="227" name="Google Shape;227;p23"/>
          <p:cNvCxnSpPr/>
          <p:nvPr/>
        </p:nvCxnSpPr>
        <p:spPr>
          <a:xfrm flipH="1">
            <a:off x="7485450" y="5720500"/>
            <a:ext cx="552000" cy="8400"/>
          </a:xfrm>
          <a:prstGeom prst="straightConnector1">
            <a:avLst/>
          </a:prstGeom>
          <a:noFill/>
          <a:ln cap="flat" cmpd="sng" w="57150">
            <a:solidFill>
              <a:schemeClr val="accent1"/>
            </a:solidFill>
            <a:prstDash val="solid"/>
            <a:miter lim="800000"/>
            <a:headEnd len="sm" w="sm" type="none"/>
            <a:tailEnd len="med" w="med" type="triangle"/>
          </a:ln>
        </p:spPr>
      </p:cxnSp>
      <p:sp>
        <p:nvSpPr>
          <p:cNvPr id="228" name="Google Shape;228;p23"/>
          <p:cNvSpPr txBox="1"/>
          <p:nvPr/>
        </p:nvSpPr>
        <p:spPr>
          <a:xfrm>
            <a:off x="8010150" y="1785575"/>
            <a:ext cx="2436900" cy="27279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After Filling out the Credentials</a:t>
            </a:r>
            <a:endParaRPr b="1" sz="4400">
              <a:solidFill>
                <a:schemeClr val="dk1"/>
              </a:solidFill>
              <a:latin typeface="Calibri"/>
              <a:ea typeface="Calibri"/>
              <a:cs typeface="Calibri"/>
              <a:sym typeface="Calibri"/>
            </a:endParaRPr>
          </a:p>
        </p:txBody>
      </p:sp>
      <p:cxnSp>
        <p:nvCxnSpPr>
          <p:cNvPr id="229" name="Google Shape;229;p23"/>
          <p:cNvCxnSpPr/>
          <p:nvPr/>
        </p:nvCxnSpPr>
        <p:spPr>
          <a:xfrm flipH="1">
            <a:off x="7494145" y="2689882"/>
            <a:ext cx="516000" cy="10500"/>
          </a:xfrm>
          <a:prstGeom prst="straightConnector1">
            <a:avLst/>
          </a:prstGeom>
          <a:noFill/>
          <a:ln cap="flat" cmpd="sng" w="57150">
            <a:solidFill>
              <a:schemeClr val="accent1"/>
            </a:solidFill>
            <a:prstDash val="solid"/>
            <a:miter lim="800000"/>
            <a:headEnd len="sm" w="sm" type="none"/>
            <a:tailEnd len="sm" w="sm"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24"/>
          <p:cNvSpPr txBox="1"/>
          <p:nvPr/>
        </p:nvSpPr>
        <p:spPr>
          <a:xfrm>
            <a:off x="1211550" y="3"/>
            <a:ext cx="9768900" cy="831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Calibri"/>
              <a:buNone/>
            </a:pPr>
            <a:r>
              <a:rPr b="1" lang="en-US" sz="4800">
                <a:solidFill>
                  <a:schemeClr val="lt1"/>
                </a:solidFill>
                <a:latin typeface="Calibri"/>
                <a:ea typeface="Calibri"/>
                <a:cs typeface="Calibri"/>
                <a:sym typeface="Calibri"/>
              </a:rPr>
              <a:t>Dashboard After Logging In</a:t>
            </a:r>
            <a:endParaRPr b="1" sz="4800">
              <a:solidFill>
                <a:schemeClr val="lt1"/>
              </a:solidFill>
              <a:latin typeface="Calibri"/>
              <a:ea typeface="Calibri"/>
              <a:cs typeface="Calibri"/>
              <a:sym typeface="Calibri"/>
            </a:endParaRPr>
          </a:p>
        </p:txBody>
      </p:sp>
      <p:pic>
        <p:nvPicPr>
          <p:cNvPr id="235" name="Google Shape;235;p24"/>
          <p:cNvPicPr preferRelativeResize="0"/>
          <p:nvPr/>
        </p:nvPicPr>
        <p:blipFill rotWithShape="1">
          <a:blip r:embed="rId3">
            <a:alphaModFix/>
          </a:blip>
          <a:srcRect b="5902" l="0" r="0" t="0"/>
          <a:stretch/>
        </p:blipFill>
        <p:spPr>
          <a:xfrm>
            <a:off x="598763" y="1038625"/>
            <a:ext cx="10994477" cy="581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39" name="Shape 239"/>
        <p:cNvGrpSpPr/>
        <p:nvPr/>
      </p:nvGrpSpPr>
      <p:grpSpPr>
        <a:xfrm>
          <a:off x="0" y="0"/>
          <a:ext cx="0" cy="0"/>
          <a:chOff x="0" y="0"/>
          <a:chExt cx="0" cy="0"/>
        </a:xfrm>
      </p:grpSpPr>
      <p:sp>
        <p:nvSpPr>
          <p:cNvPr id="240" name="Google Shape;240;p26"/>
          <p:cNvSpPr txBox="1"/>
          <p:nvPr>
            <p:ph type="title"/>
          </p:nvPr>
        </p:nvSpPr>
        <p:spPr>
          <a:xfrm>
            <a:off x="838200" y="353568"/>
            <a:ext cx="10515600" cy="8107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b="1" lang="en-US" sz="4800"/>
              <a:t>Payment using PayPal</a:t>
            </a:r>
            <a:endParaRPr/>
          </a:p>
        </p:txBody>
      </p:sp>
      <p:pic>
        <p:nvPicPr>
          <p:cNvPr id="241" name="Google Shape;241;p26"/>
          <p:cNvPicPr preferRelativeResize="0"/>
          <p:nvPr/>
        </p:nvPicPr>
        <p:blipFill rotWithShape="1">
          <a:blip r:embed="rId3">
            <a:alphaModFix/>
          </a:blip>
          <a:srcRect b="0" l="0" r="0" t="0"/>
          <a:stretch/>
        </p:blipFill>
        <p:spPr>
          <a:xfrm>
            <a:off x="0" y="1907176"/>
            <a:ext cx="12201621" cy="102273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45" name="Shape 245"/>
        <p:cNvGrpSpPr/>
        <p:nvPr/>
      </p:nvGrpSpPr>
      <p:grpSpPr>
        <a:xfrm>
          <a:off x="0" y="0"/>
          <a:ext cx="0" cy="0"/>
          <a:chOff x="0" y="0"/>
          <a:chExt cx="0" cy="0"/>
        </a:xfrm>
      </p:grpSpPr>
      <p:sp>
        <p:nvSpPr>
          <p:cNvPr id="246" name="Google Shape;246;p27"/>
          <p:cNvSpPr txBox="1"/>
          <p:nvPr/>
        </p:nvSpPr>
        <p:spPr>
          <a:xfrm>
            <a:off x="1211575" y="3"/>
            <a:ext cx="9768900" cy="869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200"/>
              <a:buFont typeface="Calibri"/>
              <a:buNone/>
            </a:pPr>
            <a:r>
              <a:rPr b="1" lang="en-US" sz="4800">
                <a:solidFill>
                  <a:schemeClr val="lt1"/>
                </a:solidFill>
                <a:latin typeface="Calibri"/>
                <a:ea typeface="Calibri"/>
                <a:cs typeface="Calibri"/>
                <a:sym typeface="Calibri"/>
              </a:rPr>
              <a:t>PayPal Payment Checkout</a:t>
            </a:r>
            <a:endParaRPr sz="4800"/>
          </a:p>
        </p:txBody>
      </p:sp>
      <p:pic>
        <p:nvPicPr>
          <p:cNvPr id="247" name="Google Shape;247;p27"/>
          <p:cNvPicPr preferRelativeResize="0"/>
          <p:nvPr/>
        </p:nvPicPr>
        <p:blipFill rotWithShape="1">
          <a:blip r:embed="rId3">
            <a:alphaModFix/>
          </a:blip>
          <a:srcRect b="8676" l="0" r="0" t="0"/>
          <a:stretch/>
        </p:blipFill>
        <p:spPr>
          <a:xfrm>
            <a:off x="416250" y="1022650"/>
            <a:ext cx="11359550" cy="5835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29"/>
          <p:cNvSpPr txBox="1"/>
          <p:nvPr>
            <p:ph type="title"/>
          </p:nvPr>
        </p:nvSpPr>
        <p:spPr>
          <a:xfrm>
            <a:off x="838199" y="0"/>
            <a:ext cx="10515600" cy="8107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Calibri"/>
              <a:buNone/>
            </a:pPr>
            <a:r>
              <a:rPr b="1" lang="en-US" sz="4800"/>
              <a:t>Product Description</a:t>
            </a:r>
            <a:endParaRPr/>
          </a:p>
        </p:txBody>
      </p:sp>
      <p:pic>
        <p:nvPicPr>
          <p:cNvPr id="253" name="Google Shape;253;p29"/>
          <p:cNvPicPr preferRelativeResize="0"/>
          <p:nvPr/>
        </p:nvPicPr>
        <p:blipFill rotWithShape="1">
          <a:blip r:embed="rId3">
            <a:alphaModFix/>
          </a:blip>
          <a:srcRect b="0" l="0" r="0" t="0"/>
          <a:stretch/>
        </p:blipFill>
        <p:spPr>
          <a:xfrm>
            <a:off x="476764" y="926776"/>
            <a:ext cx="11238475" cy="5931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257" name="Shape 257"/>
        <p:cNvGrpSpPr/>
        <p:nvPr/>
      </p:nvGrpSpPr>
      <p:grpSpPr>
        <a:xfrm>
          <a:off x="0" y="0"/>
          <a:ext cx="0" cy="0"/>
          <a:chOff x="0" y="0"/>
          <a:chExt cx="0" cy="0"/>
        </a:xfrm>
      </p:grpSpPr>
      <p:sp>
        <p:nvSpPr>
          <p:cNvPr id="258" name="Google Shape;258;p30"/>
          <p:cNvSpPr txBox="1"/>
          <p:nvPr>
            <p:ph type="title"/>
          </p:nvPr>
        </p:nvSpPr>
        <p:spPr>
          <a:xfrm>
            <a:off x="1146049" y="2209070"/>
            <a:ext cx="10638980" cy="32163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13800"/>
              <a:buFont typeface="Calibri"/>
              <a:buNone/>
            </a:pPr>
            <a:r>
              <a:rPr lang="en-US" sz="138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97" name="Shape 97"/>
        <p:cNvGrpSpPr/>
        <p:nvPr/>
      </p:nvGrpSpPr>
      <p:grpSpPr>
        <a:xfrm>
          <a:off x="0" y="0"/>
          <a:ext cx="0" cy="0"/>
          <a:chOff x="0" y="0"/>
          <a:chExt cx="0" cy="0"/>
        </a:xfrm>
      </p:grpSpPr>
      <p:pic>
        <p:nvPicPr>
          <p:cNvPr id="98" name="Google Shape;98;p3"/>
          <p:cNvPicPr preferRelativeResize="0"/>
          <p:nvPr/>
        </p:nvPicPr>
        <p:blipFill rotWithShape="1">
          <a:blip r:embed="rId3">
            <a:alphaModFix/>
          </a:blip>
          <a:srcRect b="0" l="0" r="0" t="0"/>
          <a:stretch/>
        </p:blipFill>
        <p:spPr>
          <a:xfrm>
            <a:off x="109729" y="694588"/>
            <a:ext cx="5742432" cy="2553677"/>
          </a:xfrm>
          <a:prstGeom prst="rect">
            <a:avLst/>
          </a:prstGeom>
          <a:noFill/>
          <a:ln>
            <a:noFill/>
          </a:ln>
        </p:spPr>
      </p:pic>
      <p:pic>
        <p:nvPicPr>
          <p:cNvPr id="99" name="Google Shape;99;p3"/>
          <p:cNvPicPr preferRelativeResize="0"/>
          <p:nvPr/>
        </p:nvPicPr>
        <p:blipFill rotWithShape="1">
          <a:blip r:embed="rId4">
            <a:alphaModFix/>
          </a:blip>
          <a:srcRect b="0" l="0" r="0" t="0"/>
          <a:stretch/>
        </p:blipFill>
        <p:spPr>
          <a:xfrm>
            <a:off x="5986272" y="426364"/>
            <a:ext cx="6096000" cy="4283456"/>
          </a:xfrm>
          <a:prstGeom prst="rect">
            <a:avLst/>
          </a:prstGeom>
          <a:noFill/>
          <a:ln>
            <a:noFill/>
          </a:ln>
        </p:spPr>
      </p:pic>
      <p:sp>
        <p:nvSpPr>
          <p:cNvPr id="100" name="Google Shape;100;p3"/>
          <p:cNvSpPr txBox="1"/>
          <p:nvPr/>
        </p:nvSpPr>
        <p:spPr>
          <a:xfrm>
            <a:off x="1371599" y="5354418"/>
            <a:ext cx="94488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Stats regarding increase in Online Shopping during Corona Pandemic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896691" y="405892"/>
            <a:ext cx="10398617" cy="4922012"/>
          </a:xfrm>
          <a:prstGeom prst="rect">
            <a:avLst/>
          </a:prstGeom>
          <a:noFill/>
          <a:ln>
            <a:noFill/>
          </a:ln>
        </p:spPr>
      </p:pic>
      <p:sp>
        <p:nvSpPr>
          <p:cNvPr id="106" name="Google Shape;106;p4"/>
          <p:cNvSpPr txBox="1"/>
          <p:nvPr/>
        </p:nvSpPr>
        <p:spPr>
          <a:xfrm>
            <a:off x="1501568" y="5527289"/>
            <a:ext cx="9188861"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Survey by CNBC of increase in Online Shopping during Pandemic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10" name="Shape 110"/>
        <p:cNvGrpSpPr/>
        <p:nvPr/>
      </p:nvGrpSpPr>
      <p:grpSpPr>
        <a:xfrm>
          <a:off x="0" y="0"/>
          <a:ext cx="0" cy="0"/>
          <a:chOff x="0" y="0"/>
          <a:chExt cx="0" cy="0"/>
        </a:xfrm>
      </p:grpSpPr>
      <p:sp>
        <p:nvSpPr>
          <p:cNvPr id="111" name="Google Shape;111;p5"/>
          <p:cNvSpPr txBox="1"/>
          <p:nvPr>
            <p:ph idx="1" type="body"/>
          </p:nvPr>
        </p:nvSpPr>
        <p:spPr>
          <a:xfrm>
            <a:off x="461706" y="650019"/>
            <a:ext cx="11268588" cy="5557962"/>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lt1"/>
              </a:buClr>
              <a:buSzPts val="2200"/>
              <a:buChar char="•"/>
            </a:pPr>
            <a:r>
              <a:rPr lang="en-US" sz="2200"/>
              <a:t>As we can see from the above images and data that after the Corona outbreak, mostly people starts doing online shopping and avoids offline Shopping which results in increase in online shopping.</a:t>
            </a:r>
            <a:endParaRPr/>
          </a:p>
          <a:p>
            <a:pPr indent="-228600" lvl="0" marL="228600" rtl="0" algn="l">
              <a:lnSpc>
                <a:spcPct val="150000"/>
              </a:lnSpc>
              <a:spcBef>
                <a:spcPts val="120"/>
              </a:spcBef>
              <a:spcAft>
                <a:spcPts val="0"/>
              </a:spcAft>
              <a:buClr>
                <a:schemeClr val="lt1"/>
              </a:buClr>
              <a:buSzPts val="2600"/>
              <a:buChar char="•"/>
            </a:pPr>
            <a:r>
              <a:rPr lang="en-US" sz="2600"/>
              <a:t>This will help in :</a:t>
            </a:r>
            <a:endParaRPr/>
          </a:p>
          <a:p>
            <a:pPr indent="-228600" lvl="1" marL="685800" rtl="0" algn="l">
              <a:lnSpc>
                <a:spcPct val="150000"/>
              </a:lnSpc>
              <a:spcBef>
                <a:spcPts val="120"/>
              </a:spcBef>
              <a:spcAft>
                <a:spcPts val="0"/>
              </a:spcAft>
              <a:buClr>
                <a:schemeClr val="lt1"/>
              </a:buClr>
              <a:buSzPts val="2600"/>
              <a:buChar char="•"/>
            </a:pPr>
            <a:r>
              <a:rPr lang="en-US" sz="2600"/>
              <a:t>Providing a platform for Shop Owners in reaching to Customers.</a:t>
            </a:r>
            <a:endParaRPr/>
          </a:p>
          <a:p>
            <a:pPr indent="-228600" lvl="1" marL="685800" rtl="0" algn="l">
              <a:lnSpc>
                <a:spcPct val="150000"/>
              </a:lnSpc>
              <a:spcBef>
                <a:spcPts val="120"/>
              </a:spcBef>
              <a:spcAft>
                <a:spcPts val="0"/>
              </a:spcAft>
              <a:buClr>
                <a:schemeClr val="lt1"/>
              </a:buClr>
              <a:buSzPts val="2600"/>
              <a:buChar char="•"/>
            </a:pPr>
            <a:r>
              <a:rPr lang="en-US" sz="2600"/>
              <a:t>Users to view detailed description of each product.</a:t>
            </a:r>
            <a:endParaRPr/>
          </a:p>
          <a:p>
            <a:pPr indent="-228600" lvl="1" marL="685800" rtl="0" algn="l">
              <a:lnSpc>
                <a:spcPct val="150000"/>
              </a:lnSpc>
              <a:spcBef>
                <a:spcPts val="120"/>
              </a:spcBef>
              <a:spcAft>
                <a:spcPts val="0"/>
              </a:spcAft>
              <a:buClr>
                <a:schemeClr val="lt1"/>
              </a:buClr>
              <a:buSzPts val="2600"/>
              <a:buChar char="•"/>
            </a:pPr>
            <a:r>
              <a:rPr lang="en-US" sz="2600"/>
              <a:t>Minimizing the gap in between Shop Owners and Customers.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15" name="Shape 115"/>
        <p:cNvGrpSpPr/>
        <p:nvPr/>
      </p:nvGrpSpPr>
      <p:grpSpPr>
        <a:xfrm>
          <a:off x="0" y="0"/>
          <a:ext cx="0" cy="0"/>
          <a:chOff x="0" y="0"/>
          <a:chExt cx="0" cy="0"/>
        </a:xfrm>
      </p:grpSpPr>
      <p:sp>
        <p:nvSpPr>
          <p:cNvPr id="116" name="Google Shape;116;p11"/>
          <p:cNvSpPr txBox="1"/>
          <p:nvPr>
            <p:ph idx="1" type="body"/>
          </p:nvPr>
        </p:nvSpPr>
        <p:spPr>
          <a:xfrm>
            <a:off x="599400" y="1200000"/>
            <a:ext cx="10993200" cy="44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EFEFE"/>
              </a:buClr>
              <a:buSzPts val="2600"/>
              <a:buNone/>
            </a:pPr>
            <a:r>
              <a:rPr lang="en-US" sz="3200">
                <a:solidFill>
                  <a:srgbClr val="FEFEFE"/>
                </a:solidFill>
              </a:rPr>
              <a:t>The Home Page contains :</a:t>
            </a:r>
            <a:endParaRPr sz="3200"/>
          </a:p>
          <a:p>
            <a:pPr indent="-266700" lvl="0" marL="228600" rtl="0" algn="l">
              <a:lnSpc>
                <a:spcPct val="90000"/>
              </a:lnSpc>
              <a:spcBef>
                <a:spcPts val="1000"/>
              </a:spcBef>
              <a:spcAft>
                <a:spcPts val="0"/>
              </a:spcAft>
              <a:buClr>
                <a:srgbClr val="FEFEFE"/>
              </a:buClr>
              <a:buSzPts val="3200"/>
              <a:buChar char="•"/>
            </a:pPr>
            <a:r>
              <a:rPr b="1" lang="en-US" sz="3200">
                <a:solidFill>
                  <a:srgbClr val="FEFEFE"/>
                </a:solidFill>
              </a:rPr>
              <a:t>Nav Bar :</a:t>
            </a:r>
            <a:r>
              <a:rPr lang="en-US" sz="3200">
                <a:solidFill>
                  <a:srgbClr val="FEFEFE"/>
                </a:solidFill>
              </a:rPr>
              <a:t> It contains ‘Logo’, ‘Shop’, ‘Login / Register’ and ‘Cart’ option to navigate to their respective pages.</a:t>
            </a:r>
            <a:endParaRPr sz="3200"/>
          </a:p>
          <a:p>
            <a:pPr indent="-266700" lvl="0" marL="228600" rtl="0" algn="l">
              <a:lnSpc>
                <a:spcPct val="90000"/>
              </a:lnSpc>
              <a:spcBef>
                <a:spcPts val="1000"/>
              </a:spcBef>
              <a:spcAft>
                <a:spcPts val="0"/>
              </a:spcAft>
              <a:buClr>
                <a:srgbClr val="FEFEFE"/>
              </a:buClr>
              <a:buSzPts val="3200"/>
              <a:buChar char="•"/>
            </a:pPr>
            <a:r>
              <a:rPr b="1" lang="en-US" sz="3200">
                <a:solidFill>
                  <a:srgbClr val="FEFEFE"/>
                </a:solidFill>
              </a:rPr>
              <a:t>Menu Bar:</a:t>
            </a:r>
            <a:r>
              <a:rPr lang="en-US" sz="3200">
                <a:solidFill>
                  <a:srgbClr val="FEFEFE"/>
                </a:solidFill>
              </a:rPr>
              <a:t> It provides option for user to search a product, sorting and apply filters according to categories.</a:t>
            </a:r>
            <a:endParaRPr sz="3200"/>
          </a:p>
          <a:p>
            <a:pPr indent="-266700" lvl="0" marL="228600" rtl="0" algn="l">
              <a:lnSpc>
                <a:spcPct val="90000"/>
              </a:lnSpc>
              <a:spcBef>
                <a:spcPts val="1000"/>
              </a:spcBef>
              <a:spcAft>
                <a:spcPts val="0"/>
              </a:spcAft>
              <a:buClr>
                <a:srgbClr val="FEFEFE"/>
              </a:buClr>
              <a:buSzPts val="3200"/>
              <a:buChar char="•"/>
            </a:pPr>
            <a:r>
              <a:rPr b="1" lang="en-US" sz="3200">
                <a:solidFill>
                  <a:srgbClr val="FEFEFE"/>
                </a:solidFill>
              </a:rPr>
              <a:t>Cart</a:t>
            </a:r>
            <a:endParaRPr sz="3200"/>
          </a:p>
          <a:p>
            <a:pPr indent="-266700" lvl="0" marL="228600" rtl="0" algn="l">
              <a:lnSpc>
                <a:spcPct val="90000"/>
              </a:lnSpc>
              <a:spcBef>
                <a:spcPts val="1000"/>
              </a:spcBef>
              <a:spcAft>
                <a:spcPts val="0"/>
              </a:spcAft>
              <a:buClr>
                <a:srgbClr val="FEFEFE"/>
              </a:buClr>
              <a:buSzPts val="3200"/>
              <a:buChar char="•"/>
            </a:pPr>
            <a:r>
              <a:rPr b="1" lang="en-US" sz="3200">
                <a:solidFill>
                  <a:srgbClr val="FEFEFE"/>
                </a:solidFill>
              </a:rPr>
              <a:t>Order History</a:t>
            </a:r>
            <a:endParaRPr sz="3200"/>
          </a:p>
          <a:p>
            <a:pPr indent="-266700" lvl="0" marL="228600" rtl="0" algn="l">
              <a:lnSpc>
                <a:spcPct val="90000"/>
              </a:lnSpc>
              <a:spcBef>
                <a:spcPts val="1000"/>
              </a:spcBef>
              <a:spcAft>
                <a:spcPts val="0"/>
              </a:spcAft>
              <a:buClr>
                <a:srgbClr val="FEFEFE"/>
              </a:buClr>
              <a:buSzPts val="3200"/>
              <a:buChar char="•"/>
            </a:pPr>
            <a:r>
              <a:rPr b="1" lang="en-US" sz="3200">
                <a:solidFill>
                  <a:srgbClr val="FEFEFE"/>
                </a:solidFill>
              </a:rPr>
              <a:t>Cards : </a:t>
            </a:r>
            <a:r>
              <a:rPr lang="en-US" sz="3200">
                <a:solidFill>
                  <a:srgbClr val="FEFEFE"/>
                </a:solidFill>
              </a:rPr>
              <a:t>To display the items.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20" name="Shape 120"/>
        <p:cNvGrpSpPr/>
        <p:nvPr/>
      </p:nvGrpSpPr>
      <p:grpSpPr>
        <a:xfrm>
          <a:off x="0" y="0"/>
          <a:ext cx="0" cy="0"/>
          <a:chOff x="0" y="0"/>
          <a:chExt cx="0" cy="0"/>
        </a:xfrm>
      </p:grpSpPr>
      <p:sp>
        <p:nvSpPr>
          <p:cNvPr id="121" name="Google Shape;121;p8"/>
          <p:cNvSpPr txBox="1"/>
          <p:nvPr/>
        </p:nvSpPr>
        <p:spPr>
          <a:xfrm>
            <a:off x="9790176" y="2382009"/>
            <a:ext cx="2401800" cy="1569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Menu Bar for Sorting and Filtering</a:t>
            </a:r>
            <a:endParaRPr/>
          </a:p>
        </p:txBody>
      </p:sp>
      <p:pic>
        <p:nvPicPr>
          <p:cNvPr id="122" name="Google Shape;122;p8"/>
          <p:cNvPicPr preferRelativeResize="0"/>
          <p:nvPr/>
        </p:nvPicPr>
        <p:blipFill rotWithShape="1">
          <a:blip r:embed="rId3">
            <a:alphaModFix/>
          </a:blip>
          <a:srcRect b="82134" l="0" r="0" t="0"/>
          <a:stretch/>
        </p:blipFill>
        <p:spPr>
          <a:xfrm>
            <a:off x="311338" y="1177572"/>
            <a:ext cx="8953726" cy="899798"/>
          </a:xfrm>
          <a:prstGeom prst="rect">
            <a:avLst/>
          </a:prstGeom>
          <a:noFill/>
          <a:ln>
            <a:noFill/>
          </a:ln>
        </p:spPr>
      </p:pic>
      <p:sp>
        <p:nvSpPr>
          <p:cNvPr id="123" name="Google Shape;123;p8"/>
          <p:cNvSpPr/>
          <p:nvPr/>
        </p:nvSpPr>
        <p:spPr>
          <a:xfrm rot="5400000">
            <a:off x="7784658" y="1445323"/>
            <a:ext cx="546117" cy="1546595"/>
          </a:xfrm>
          <a:prstGeom prst="rightBrace">
            <a:avLst>
              <a:gd fmla="val 8333" name="adj1"/>
              <a:gd fmla="val 50000" name="adj2"/>
            </a:avLst>
          </a:prstGeom>
          <a:no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8"/>
          <p:cNvPicPr preferRelativeResize="0"/>
          <p:nvPr/>
        </p:nvPicPr>
        <p:blipFill rotWithShape="1">
          <a:blip r:embed="rId4">
            <a:alphaModFix/>
          </a:blip>
          <a:srcRect b="0" l="0" r="0" t="0"/>
          <a:stretch/>
        </p:blipFill>
        <p:spPr>
          <a:xfrm>
            <a:off x="116715" y="1036321"/>
            <a:ext cx="9239578" cy="5680428"/>
          </a:xfrm>
          <a:prstGeom prst="rect">
            <a:avLst/>
          </a:prstGeom>
          <a:noFill/>
          <a:ln>
            <a:noFill/>
          </a:ln>
        </p:spPr>
      </p:pic>
      <p:sp>
        <p:nvSpPr>
          <p:cNvPr id="125" name="Google Shape;125;p8"/>
          <p:cNvSpPr txBox="1"/>
          <p:nvPr/>
        </p:nvSpPr>
        <p:spPr>
          <a:xfrm>
            <a:off x="9790197" y="1517157"/>
            <a:ext cx="2401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Nav Bar</a:t>
            </a:r>
            <a:endParaRPr/>
          </a:p>
        </p:txBody>
      </p:sp>
      <p:pic>
        <p:nvPicPr>
          <p:cNvPr id="126" name="Google Shape;126;p8"/>
          <p:cNvPicPr preferRelativeResize="0"/>
          <p:nvPr/>
        </p:nvPicPr>
        <p:blipFill rotWithShape="1">
          <a:blip r:embed="rId5">
            <a:alphaModFix/>
          </a:blip>
          <a:srcRect b="0" l="0" r="0" t="0"/>
          <a:stretch/>
        </p:blipFill>
        <p:spPr>
          <a:xfrm>
            <a:off x="6800" y="719050"/>
            <a:ext cx="9603773" cy="6143449"/>
          </a:xfrm>
          <a:prstGeom prst="rect">
            <a:avLst/>
          </a:prstGeom>
          <a:noFill/>
          <a:ln>
            <a:noFill/>
          </a:ln>
        </p:spPr>
      </p:pic>
      <p:sp>
        <p:nvSpPr>
          <p:cNvPr id="127" name="Google Shape;127;p8"/>
          <p:cNvSpPr txBox="1"/>
          <p:nvPr/>
        </p:nvSpPr>
        <p:spPr>
          <a:xfrm>
            <a:off x="1" y="2230575"/>
            <a:ext cx="1546500" cy="2555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Menu Bar for Sorting and Filtering</a:t>
            </a:r>
            <a:endParaRPr/>
          </a:p>
        </p:txBody>
      </p:sp>
      <p:sp>
        <p:nvSpPr>
          <p:cNvPr id="128" name="Google Shape;128;p8"/>
          <p:cNvSpPr/>
          <p:nvPr/>
        </p:nvSpPr>
        <p:spPr>
          <a:xfrm>
            <a:off x="8639675" y="1673750"/>
            <a:ext cx="1150500" cy="27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8639675" y="2796325"/>
            <a:ext cx="1225200" cy="43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33" name="Shape 133"/>
        <p:cNvGrpSpPr/>
        <p:nvPr/>
      </p:nvGrpSpPr>
      <p:grpSpPr>
        <a:xfrm>
          <a:off x="0" y="0"/>
          <a:ext cx="0" cy="0"/>
          <a:chOff x="0" y="0"/>
          <a:chExt cx="0" cy="0"/>
        </a:xfrm>
      </p:grpSpPr>
      <p:sp>
        <p:nvSpPr>
          <p:cNvPr id="134" name="Google Shape;134;p9"/>
          <p:cNvSpPr txBox="1"/>
          <p:nvPr/>
        </p:nvSpPr>
        <p:spPr>
          <a:xfrm>
            <a:off x="1508325" y="6027000"/>
            <a:ext cx="89643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Calibri"/>
                <a:ea typeface="Calibri"/>
                <a:cs typeface="Calibri"/>
                <a:sym typeface="Calibri"/>
              </a:rPr>
              <a:t>Load More Button</a:t>
            </a:r>
            <a:endParaRPr sz="4800">
              <a:solidFill>
                <a:schemeClr val="lt1"/>
              </a:solidFill>
              <a:latin typeface="Calibri"/>
              <a:ea typeface="Calibri"/>
              <a:cs typeface="Calibri"/>
              <a:sym typeface="Calibri"/>
            </a:endParaRPr>
          </a:p>
        </p:txBody>
      </p:sp>
      <p:pic>
        <p:nvPicPr>
          <p:cNvPr id="135" name="Google Shape;135;p9"/>
          <p:cNvPicPr preferRelativeResize="0"/>
          <p:nvPr/>
        </p:nvPicPr>
        <p:blipFill rotWithShape="1">
          <a:blip r:embed="rId3">
            <a:alphaModFix/>
          </a:blip>
          <a:srcRect b="5674" l="0" r="0" t="0"/>
          <a:stretch/>
        </p:blipFill>
        <p:spPr>
          <a:xfrm>
            <a:off x="415262" y="-1"/>
            <a:ext cx="11361475" cy="5787399"/>
          </a:xfrm>
          <a:prstGeom prst="rect">
            <a:avLst/>
          </a:prstGeom>
          <a:noFill/>
          <a:ln>
            <a:noFill/>
          </a:ln>
        </p:spPr>
      </p:pic>
      <p:sp>
        <p:nvSpPr>
          <p:cNvPr id="136" name="Google Shape;136;p9"/>
          <p:cNvSpPr/>
          <p:nvPr/>
        </p:nvSpPr>
        <p:spPr>
          <a:xfrm>
            <a:off x="5772825" y="5787400"/>
            <a:ext cx="435300" cy="435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7DFF7"/>
            </a:gs>
            <a:gs pos="52999">
              <a:srgbClr val="4DBDE4"/>
            </a:gs>
            <a:gs pos="76000">
              <a:srgbClr val="44B6DE"/>
            </a:gs>
            <a:gs pos="100000">
              <a:srgbClr val="0E8EBC"/>
            </a:gs>
          </a:gsLst>
          <a:path path="circle">
            <a:fillToRect b="50%" l="50%" r="50%" t="50%"/>
          </a:path>
          <a:tileRect/>
        </a:gradFill>
      </p:bgPr>
    </p:bg>
    <p:spTree>
      <p:nvGrpSpPr>
        <p:cNvPr id="140" name="Shape 140"/>
        <p:cNvGrpSpPr/>
        <p:nvPr/>
      </p:nvGrpSpPr>
      <p:grpSpPr>
        <a:xfrm>
          <a:off x="0" y="0"/>
          <a:ext cx="0" cy="0"/>
          <a:chOff x="0" y="0"/>
          <a:chExt cx="0" cy="0"/>
        </a:xfrm>
      </p:grpSpPr>
      <p:sp>
        <p:nvSpPr>
          <p:cNvPr id="141" name="Google Shape;141;p10"/>
          <p:cNvSpPr txBox="1"/>
          <p:nvPr/>
        </p:nvSpPr>
        <p:spPr>
          <a:xfrm>
            <a:off x="9344520" y="1772216"/>
            <a:ext cx="25317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Search Bar</a:t>
            </a:r>
            <a:endParaRPr sz="3200">
              <a:solidFill>
                <a:schemeClr val="lt1"/>
              </a:solidFill>
              <a:latin typeface="Calibri"/>
              <a:ea typeface="Calibri"/>
              <a:cs typeface="Calibri"/>
              <a:sym typeface="Calibri"/>
            </a:endParaRPr>
          </a:p>
        </p:txBody>
      </p:sp>
      <p:sp>
        <p:nvSpPr>
          <p:cNvPr id="142" name="Google Shape;142;p10"/>
          <p:cNvSpPr/>
          <p:nvPr/>
        </p:nvSpPr>
        <p:spPr>
          <a:xfrm rot="5400000">
            <a:off x="3489960" y="4631407"/>
            <a:ext cx="457200" cy="1222310"/>
          </a:xfrm>
          <a:prstGeom prst="rightBrace">
            <a:avLst>
              <a:gd fmla="val 0" name="adj1"/>
              <a:gd fmla="val 50000" name="adj2"/>
            </a:avLst>
          </a:prstGeom>
          <a:noFill/>
          <a:ln cap="flat" cmpd="sng" w="762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3" name="Google Shape;143;p10"/>
          <p:cNvPicPr preferRelativeResize="0"/>
          <p:nvPr/>
        </p:nvPicPr>
        <p:blipFill rotWithShape="1">
          <a:blip r:embed="rId3">
            <a:alphaModFix/>
          </a:blip>
          <a:srcRect b="0" l="0" r="0" t="0"/>
          <a:stretch/>
        </p:blipFill>
        <p:spPr>
          <a:xfrm>
            <a:off x="182880" y="1036321"/>
            <a:ext cx="7071361" cy="3977641"/>
          </a:xfrm>
          <a:prstGeom prst="rect">
            <a:avLst/>
          </a:prstGeom>
          <a:noFill/>
          <a:ln>
            <a:noFill/>
          </a:ln>
        </p:spPr>
      </p:pic>
      <p:pic>
        <p:nvPicPr>
          <p:cNvPr id="144" name="Google Shape;144;p10"/>
          <p:cNvPicPr preferRelativeResize="0"/>
          <p:nvPr/>
        </p:nvPicPr>
        <p:blipFill rotWithShape="1">
          <a:blip r:embed="rId4">
            <a:alphaModFix/>
          </a:blip>
          <a:srcRect b="0" l="0" r="0" t="0"/>
          <a:stretch/>
        </p:blipFill>
        <p:spPr>
          <a:xfrm>
            <a:off x="0" y="527300"/>
            <a:ext cx="9144000" cy="6330701"/>
          </a:xfrm>
          <a:prstGeom prst="rect">
            <a:avLst/>
          </a:prstGeom>
          <a:noFill/>
          <a:ln>
            <a:noFill/>
          </a:ln>
        </p:spPr>
      </p:pic>
      <p:sp>
        <p:nvSpPr>
          <p:cNvPr id="145" name="Google Shape;145;p10"/>
          <p:cNvSpPr txBox="1"/>
          <p:nvPr/>
        </p:nvSpPr>
        <p:spPr>
          <a:xfrm>
            <a:off x="9143998" y="1243900"/>
            <a:ext cx="18045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Cart</a:t>
            </a:r>
            <a:endParaRPr/>
          </a:p>
        </p:txBody>
      </p:sp>
      <p:sp>
        <p:nvSpPr>
          <p:cNvPr id="146" name="Google Shape;146;p10"/>
          <p:cNvSpPr/>
          <p:nvPr/>
        </p:nvSpPr>
        <p:spPr>
          <a:xfrm>
            <a:off x="8137275" y="1356250"/>
            <a:ext cx="1437600" cy="3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0"/>
          <p:cNvSpPr/>
          <p:nvPr/>
        </p:nvSpPr>
        <p:spPr>
          <a:xfrm>
            <a:off x="6963500" y="1884575"/>
            <a:ext cx="2611500" cy="36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2020-06-03T16:55:30Z</dcterms:created>
  <dc:creator>ayush singhal</dc:creator>
</cp:coreProperties>
</file>